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2" r:id="rId4"/>
    <p:sldId id="261" r:id="rId5"/>
    <p:sldId id="265" r:id="rId6"/>
    <p:sldId id="260" r:id="rId7"/>
    <p:sldId id="266" r:id="rId8"/>
    <p:sldId id="258" r:id="rId9"/>
    <p:sldId id="267" r:id="rId10"/>
    <p:sldId id="259" r:id="rId11"/>
    <p:sldId id="26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AAF3-04B3-45D9-B597-80D0959BA5F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69D7-0ECA-43F4-A043-51EFCD74E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prstClr val="black"/>
                </a:solidFill>
              </a:rPr>
              <a:t>ШЕСТИ </a:t>
            </a:r>
            <a:r>
              <a:rPr lang="sr-Cyrl-RS" dirty="0">
                <a:solidFill>
                  <a:prstClr val="black"/>
                </a:solidFill>
              </a:rPr>
              <a:t>РАЗРЕД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dirty="0">
                <a:solidFill>
                  <a:prstClr val="black"/>
                </a:solidFill>
              </a:rPr>
              <a:t>Предмет: </a:t>
            </a:r>
            <a:r>
              <a:rPr lang="sr-Cyrl-RS" b="1" dirty="0">
                <a:solidFill>
                  <a:prstClr val="black"/>
                </a:solidFill>
              </a:rPr>
              <a:t>Историја</a:t>
            </a:r>
          </a:p>
          <a:p>
            <a:pPr lvl="0"/>
            <a:endParaRPr lang="sr-Cyrl-RS" b="1" dirty="0">
              <a:solidFill>
                <a:prstClr val="black"/>
              </a:solidFill>
            </a:endParaRPr>
          </a:p>
          <a:p>
            <a:pPr lvl="0"/>
            <a:r>
              <a:rPr lang="sr-Cyrl-RS" dirty="0">
                <a:solidFill>
                  <a:prstClr val="black"/>
                </a:solidFill>
              </a:rPr>
              <a:t>Предавање: </a:t>
            </a:r>
            <a:r>
              <a:rPr lang="sr-Cyrl-RS" b="1" dirty="0" smtClean="0">
                <a:solidFill>
                  <a:prstClr val="black"/>
                </a:solidFill>
              </a:rPr>
              <a:t>ВЕЛИКА ГЕОГРАФСКА ОТКРИЋА</a:t>
            </a:r>
            <a:endParaRPr lang="sr-Cyrl-RS" b="1" dirty="0">
              <a:solidFill>
                <a:prstClr val="black"/>
              </a:solidFill>
            </a:endParaRPr>
          </a:p>
          <a:p>
            <a:pPr lvl="0"/>
            <a:endParaRPr lang="sr-Cyrl-RS" b="1" dirty="0">
              <a:solidFill>
                <a:prstClr val="black"/>
              </a:solidFill>
            </a:endParaRPr>
          </a:p>
          <a:p>
            <a:pPr lvl="0"/>
            <a:r>
              <a:rPr lang="sr-Cyrl-RS" dirty="0">
                <a:solidFill>
                  <a:prstClr val="black"/>
                </a:solidFill>
              </a:rPr>
              <a:t>Предавач: Перо Јелић</a:t>
            </a:r>
          </a:p>
          <a:p>
            <a:pPr lvl="0"/>
            <a:endParaRPr lang="sr-Cyrl-RS" dirty="0">
              <a:solidFill>
                <a:prstClr val="black"/>
              </a:solidFill>
            </a:endParaRPr>
          </a:p>
          <a:p>
            <a:pPr lvl="0"/>
            <a:r>
              <a:rPr lang="sr-Cyrl-RS" dirty="0">
                <a:solidFill>
                  <a:prstClr val="black"/>
                </a:solidFill>
              </a:rPr>
              <a:t>Час: </a:t>
            </a:r>
            <a:r>
              <a:rPr lang="sr-Cyrl-R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+mn-lt"/>
              </a:rPr>
              <a:t>ВЕЛИКА ГЕОГРАФСКА ОТКРИЋА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b="1" u="sng" dirty="0" smtClean="0"/>
              <a:t>Последице великих географских открића</a:t>
            </a:r>
            <a:endParaRPr lang="en-US" sz="2400" b="1" u="sng" dirty="0" smtClean="0"/>
          </a:p>
          <a:p>
            <a:pPr lvl="0"/>
            <a:r>
              <a:rPr lang="sr-Cyrl-RS" sz="2400" dirty="0" smtClean="0"/>
              <a:t>Шпански </a:t>
            </a:r>
            <a:r>
              <a:rPr lang="sr-Cyrl-RS" sz="2400" b="1" dirty="0"/>
              <a:t>конкистадори</a:t>
            </a:r>
            <a:r>
              <a:rPr lang="sr-Cyrl-RS" sz="2400" dirty="0"/>
              <a:t> почели су да освајају делове америчког континента.</a:t>
            </a:r>
            <a:endParaRPr lang="en-US" sz="2400" dirty="0"/>
          </a:p>
          <a:p>
            <a:pPr lvl="0"/>
            <a:r>
              <a:rPr lang="sr-Cyrl-RS" sz="2400" b="1" dirty="0"/>
              <a:t>Ернан Кортес </a:t>
            </a:r>
            <a:r>
              <a:rPr lang="sr-Cyrl-RS" sz="2400" dirty="0"/>
              <a:t>је 1519. уништио цивилизацију </a:t>
            </a:r>
            <a:r>
              <a:rPr lang="sr-Cyrl-RS" sz="2400" b="1" dirty="0"/>
              <a:t>Астека</a:t>
            </a:r>
            <a:r>
              <a:rPr lang="sr-Cyrl-RS" sz="2400" dirty="0"/>
              <a:t> у Мексику, а </a:t>
            </a:r>
            <a:r>
              <a:rPr lang="sr-Cyrl-RS" sz="2400" b="1" dirty="0"/>
              <a:t>Франциско Пизаро </a:t>
            </a:r>
            <a:r>
              <a:rPr lang="sr-Cyrl-RS" sz="2400" dirty="0"/>
              <a:t>је 1533. победио</a:t>
            </a:r>
            <a:r>
              <a:rPr lang="sr-Cyrl-RS" sz="2400" b="1" dirty="0"/>
              <a:t> Инке </a:t>
            </a:r>
            <a:r>
              <a:rPr lang="sr-Cyrl-RS" sz="2400" dirty="0"/>
              <a:t>у Јужној Америци.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6482" y="3536426"/>
            <a:ext cx="3321342" cy="2775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57" y="3536427"/>
            <a:ext cx="2104928" cy="27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latin typeface="+mn-lt"/>
              </a:rPr>
              <a:t>ВЕЛИКА ГЕОГРАФСКА ОТКРИЋА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Упознавање са новим територијама и цивилизацијама.</a:t>
            </a:r>
          </a:p>
          <a:p>
            <a:pPr lvl="0"/>
            <a:r>
              <a:rPr lang="ru-RU" sz="2400" dirty="0"/>
              <a:t>Напредак трговине и бродоградње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/>
            <a:r>
              <a:rPr lang="sr-Cyrl-RS" sz="2400" dirty="0" smtClean="0"/>
              <a:t>У </a:t>
            </a:r>
            <a:r>
              <a:rPr lang="sr-Cyrl-RS" sz="2400" dirty="0" smtClean="0"/>
              <a:t>Европу стижу кромпир, парадајз, паприка, кукуруз, дуван...</a:t>
            </a:r>
            <a:endParaRPr lang="en-US" sz="2400" dirty="0" smtClean="0"/>
          </a:p>
          <a:p>
            <a:pPr lvl="0"/>
            <a:r>
              <a:rPr lang="sr-Cyrl-RS" sz="2400" dirty="0" smtClean="0"/>
              <a:t>Европљани (често насилно) шире свој утицај на друге континенте.</a:t>
            </a:r>
            <a:endParaRPr lang="en-US" sz="2400" dirty="0" smtClean="0"/>
          </a:p>
          <a:p>
            <a:pPr lvl="0"/>
            <a:r>
              <a:rPr lang="sr-Cyrl-RS" sz="2400" dirty="0" smtClean="0"/>
              <a:t>Почетак процеса који ће бити назван глобализација.</a:t>
            </a:r>
            <a:endParaRPr lang="en-US" sz="2400" dirty="0" smtClean="0"/>
          </a:p>
          <a:p>
            <a:pPr lvl="0"/>
            <a:r>
              <a:rPr lang="sr-Cyrl-RS" sz="2400" dirty="0" smtClean="0"/>
              <a:t>Трговина робљем (Африканци су одвођени у Америку на рад).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857" y="4517938"/>
            <a:ext cx="3187854" cy="21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ОВА ПРЕЗЕНТАЦИЈА ЈЕ НЕКОМЕРЦИЈАЛНА!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3300" dirty="0"/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неpосредног поучавања на настави ЗАКОН О АУТОРСКИМ И СРОДНИМ ПРАВИМА (Сл. Гласник РС бр 104/2009 и 99/2011</a:t>
            </a:r>
            <a:r>
              <a:rPr lang="ru-RU" sz="3300" dirty="0" smtClean="0"/>
              <a:t>).</a:t>
            </a:r>
            <a:endParaRPr lang="ru-RU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+mn-lt"/>
              </a:rPr>
              <a:t>ВЕЛИКА ГЕОГРАФСКА ОТКРИЋА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sz="2400" b="1" u="sng" dirty="0" smtClean="0"/>
              <a:t>Почетак великих географских открића</a:t>
            </a:r>
          </a:p>
          <a:p>
            <a:pPr lvl="0"/>
            <a:r>
              <a:rPr lang="sr-Cyrl-RS" sz="2400" dirty="0" smtClean="0"/>
              <a:t>Морепловци </a:t>
            </a:r>
            <a:r>
              <a:rPr lang="sr-Cyrl-RS" sz="2400" dirty="0"/>
              <a:t>су почели да траже поморски пут до Индије.</a:t>
            </a:r>
            <a:endParaRPr lang="en-US" sz="2400" dirty="0"/>
          </a:p>
          <a:p>
            <a:pPr lvl="0"/>
            <a:r>
              <a:rPr lang="sr-Cyrl-RS" sz="2400" dirty="0" smtClean="0"/>
              <a:t>Безбедније и исплативије од караванске трговине.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921" y="3097432"/>
            <a:ext cx="3219289" cy="3444456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/>
          <a:stretch/>
        </p:blipFill>
        <p:spPr>
          <a:xfrm>
            <a:off x="5761312" y="3097432"/>
            <a:ext cx="3802697" cy="34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+mn-lt"/>
              </a:rPr>
              <a:t>ВЕЛИКА ГЕОГРАФСКА ОТКРИЋА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Техничка достигнућа (бољи бродови, компас...) омогућила су дуже пловидбе по отвореном мору.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481" y="2691355"/>
            <a:ext cx="3184704" cy="341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9465" y="2691355"/>
            <a:ext cx="4125589" cy="34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+mn-lt"/>
              </a:rPr>
              <a:t>ВЕЛИКА ГЕОГРАФСКА ОТКРИЋА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sz="2400" dirty="0"/>
              <a:t>Водећу улогу у географским открићима имали су португалски морепловци.</a:t>
            </a:r>
            <a:endParaRPr lang="en-US" sz="2400" dirty="0"/>
          </a:p>
          <a:p>
            <a:pPr lvl="0"/>
            <a:r>
              <a:rPr lang="sr-Cyrl-RS" sz="2400" b="1" dirty="0" smtClean="0"/>
              <a:t>Хенрик (Енрике) </a:t>
            </a:r>
            <a:r>
              <a:rPr lang="sr-Cyrl-RS" sz="2400" b="1" dirty="0"/>
              <a:t>Морепловац</a:t>
            </a:r>
            <a:r>
              <a:rPr lang="sr-Cyrl-RS" sz="2400" dirty="0"/>
              <a:t> је средином </a:t>
            </a:r>
            <a:r>
              <a:rPr lang="sr-Cyrl-RS" sz="2400" dirty="0" smtClean="0"/>
              <a:t>15</a:t>
            </a:r>
            <a:r>
              <a:rPr lang="en-US" sz="2400" dirty="0" smtClean="0"/>
              <a:t>.</a:t>
            </a:r>
            <a:r>
              <a:rPr lang="sr-Cyrl-RS" sz="2400" dirty="0" smtClean="0"/>
              <a:t> </a:t>
            </a:r>
            <a:r>
              <a:rPr lang="sr-Cyrl-RS" sz="2400" dirty="0"/>
              <a:t>века стигао до централног дела Африке.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81" y="2844670"/>
            <a:ext cx="3857247" cy="35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000" b="1" dirty="0">
                <a:solidFill>
                  <a:prstClr val="black"/>
                </a:solidFill>
                <a:latin typeface="Calibri"/>
              </a:rPr>
              <a:t>ВЕЛИКА ГЕОГРАФСКА ОТКРИЋА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2400" b="1" dirty="0">
                <a:solidFill>
                  <a:prstClr val="black"/>
                </a:solidFill>
              </a:rPr>
              <a:t>Бартоломео Дијаз </a:t>
            </a:r>
            <a:r>
              <a:rPr lang="sr-Cyrl-RS" sz="2400" dirty="0">
                <a:solidFill>
                  <a:prstClr val="black"/>
                </a:solidFill>
              </a:rPr>
              <a:t>је 1487. стигао до крајњег југа Африка (Рт добре наде).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sr-Cyrl-RS" sz="2400" b="1" dirty="0">
                <a:solidFill>
                  <a:prstClr val="black"/>
                </a:solidFill>
              </a:rPr>
              <a:t>Васко да Гама </a:t>
            </a:r>
            <a:r>
              <a:rPr lang="sr-Cyrl-RS" sz="2400" dirty="0">
                <a:solidFill>
                  <a:prstClr val="black"/>
                </a:solidFill>
              </a:rPr>
              <a:t>је први морепловац који је (1498) поморским путем стигао до Индије.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080" y="3112429"/>
            <a:ext cx="4090438" cy="315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88" y="3067915"/>
            <a:ext cx="3514317" cy="32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+mn-lt"/>
              </a:rPr>
              <a:t>ВЕЛИКА ГЕОГРАФСКА ОТКРИЋА</a:t>
            </a:r>
            <a:endParaRPr lang="en-US" sz="4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sz="2400" b="1" dirty="0"/>
              <a:t>Кристифор Колумбо </a:t>
            </a:r>
            <a:r>
              <a:rPr lang="sr-Cyrl-RS" sz="2400" dirty="0"/>
              <a:t>је желео да (верујући да је </a:t>
            </a:r>
            <a:r>
              <a:rPr lang="sr-Cyrl-RS" sz="2400" dirty="0" smtClean="0"/>
              <a:t>Земља </a:t>
            </a:r>
            <a:r>
              <a:rPr lang="sr-Cyrl-RS" sz="2400" dirty="0"/>
              <a:t>округла) пловидбом на запад нађе </a:t>
            </a:r>
            <a:r>
              <a:rPr lang="sr-Cyrl-RS" sz="2400" dirty="0" smtClean="0"/>
              <a:t>краћи </a:t>
            </a:r>
            <a:r>
              <a:rPr lang="sr-Cyrl-RS" sz="2400" dirty="0"/>
              <a:t>пут до Индије.</a:t>
            </a:r>
            <a:endParaRPr lang="en-US" sz="2400" dirty="0"/>
          </a:p>
          <a:p>
            <a:pPr lvl="0"/>
            <a:r>
              <a:rPr lang="sr-Cyrl-RS" sz="2400" dirty="0"/>
              <a:t>Мислећи да је остварио циљ, он је 1492. стигао до Америке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6919" y="3027831"/>
            <a:ext cx="2843115" cy="3415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30" y="3060538"/>
            <a:ext cx="4844143" cy="33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000" b="1" dirty="0">
                <a:solidFill>
                  <a:prstClr val="black"/>
                </a:solidFill>
                <a:latin typeface="Calibri"/>
              </a:rPr>
              <a:t>ВЕЛИКА ГЕОГРАФСКА ОТКРИЋА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2400" dirty="0">
                <a:solidFill>
                  <a:prstClr val="black"/>
                </a:solidFill>
              </a:rPr>
              <a:t>Италијан </a:t>
            </a:r>
            <a:r>
              <a:rPr lang="sr-Cyrl-RS" sz="2400" b="1" dirty="0">
                <a:solidFill>
                  <a:prstClr val="black"/>
                </a:solidFill>
              </a:rPr>
              <a:t>Америго Веспучи </a:t>
            </a:r>
            <a:r>
              <a:rPr lang="sr-Cyrl-RS" sz="2400" dirty="0">
                <a:solidFill>
                  <a:prstClr val="black"/>
                </a:solidFill>
              </a:rPr>
              <a:t>је схватио да се ради о новом континенту, који је по њему добио име </a:t>
            </a:r>
            <a:r>
              <a:rPr lang="sr-Cyrl-RS" sz="2400" b="1" dirty="0">
                <a:solidFill>
                  <a:prstClr val="black"/>
                </a:solidFill>
              </a:rPr>
              <a:t>Америка</a:t>
            </a:r>
            <a:r>
              <a:rPr lang="sr-Cyrl-RS" sz="2400" dirty="0">
                <a:solidFill>
                  <a:prstClr val="black"/>
                </a:solidFill>
              </a:rPr>
              <a:t>.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6" b="10902"/>
          <a:stretch/>
        </p:blipFill>
        <p:spPr>
          <a:xfrm>
            <a:off x="2810666" y="2635659"/>
            <a:ext cx="6057776" cy="35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>
                <a:latin typeface="+mn-lt"/>
              </a:rPr>
              <a:t>ВЕЛИКА ГЕОГРАФСКА ОТКРИЋА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sz="2400" dirty="0"/>
              <a:t>Португалац </a:t>
            </a:r>
            <a:r>
              <a:rPr lang="sr-Cyrl-RS" sz="2400" b="1" dirty="0"/>
              <a:t>Фернандо Магелан </a:t>
            </a:r>
            <a:r>
              <a:rPr lang="sr-Cyrl-RS" sz="2400" dirty="0"/>
              <a:t>је 1519. кренуо на пут око света.</a:t>
            </a:r>
            <a:endParaRPr lang="en-US" sz="2400" dirty="0"/>
          </a:p>
          <a:p>
            <a:pPr lvl="0"/>
            <a:r>
              <a:rPr lang="sr-Cyrl-RS" sz="2400" dirty="0"/>
              <a:t>Део његове експедиције се 1522. вратио у </a:t>
            </a:r>
            <a:r>
              <a:rPr lang="sr-Cyrl-RS" sz="2400" dirty="0" smtClean="0"/>
              <a:t>Европу </a:t>
            </a:r>
            <a:r>
              <a:rPr lang="sr-Cyrl-RS" sz="2400" dirty="0"/>
              <a:t>и </a:t>
            </a:r>
            <a:r>
              <a:rPr lang="sr-Cyrl-RS" sz="2400" b="1" dirty="0"/>
              <a:t>доказао да је </a:t>
            </a:r>
            <a:r>
              <a:rPr lang="sr-Cyrl-RS" sz="2400" b="1" dirty="0" smtClean="0"/>
              <a:t>Земља </a:t>
            </a:r>
            <a:r>
              <a:rPr lang="sr-Cyrl-RS" sz="2400" b="1" dirty="0"/>
              <a:t>округла.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7296" y="2793403"/>
            <a:ext cx="6427281" cy="37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000" b="1" dirty="0">
                <a:solidFill>
                  <a:prstClr val="black"/>
                </a:solidFill>
                <a:latin typeface="Calibri"/>
              </a:rPr>
              <a:t>ВЕЛИКА ГЕОГРАФСКА ОТКРИЋА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 sz="2400" dirty="0">
                <a:solidFill>
                  <a:prstClr val="black"/>
                </a:solidFill>
              </a:rPr>
              <a:t>Откриће Аустралије (Тасман, Џејмс Кук...).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03" y="2372405"/>
            <a:ext cx="5536573" cy="40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331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ШЕСТИ РАЗРЕД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ВЕЛИКА ГЕОГРАФСКА ОТКРИЋА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ГЕОГРАФСКА ОТКРИЋА</dc:title>
  <dc:creator>MESI</dc:creator>
  <cp:lastModifiedBy>MESI</cp:lastModifiedBy>
  <cp:revision>37</cp:revision>
  <dcterms:created xsi:type="dcterms:W3CDTF">2019-11-28T10:53:04Z</dcterms:created>
  <dcterms:modified xsi:type="dcterms:W3CDTF">2020-05-21T10:40:57Z</dcterms:modified>
</cp:coreProperties>
</file>